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48" r:id="rId1"/>
  </p:sldMasterIdLst>
  <p:notesMasterIdLst>
    <p:notesMasterId r:id="rId11"/>
  </p:notesMasterIdLst>
  <p:handoutMasterIdLst>
    <p:handoutMasterId r:id="rId12"/>
  </p:handoutMasterIdLst>
  <p:sldIdLst>
    <p:sldId id="1536" r:id="rId2"/>
    <p:sldId id="1539" r:id="rId3"/>
    <p:sldId id="1543" r:id="rId4"/>
    <p:sldId id="1424" r:id="rId5"/>
    <p:sldId id="1538" r:id="rId6"/>
    <p:sldId id="1540" r:id="rId7"/>
    <p:sldId id="1541" r:id="rId8"/>
    <p:sldId id="1542" r:id="rId9"/>
    <p:sldId id="1537" r:id="rId10"/>
  </p:sldIdLst>
  <p:sldSz cx="9144000" cy="6858000" type="screen4x3"/>
  <p:notesSz cx="6669088"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00"/>
    <a:srgbClr val="FF0066"/>
    <a:srgbClr val="FF9933"/>
    <a:srgbClr val="E99C01"/>
    <a:srgbClr val="FF962D"/>
    <a:srgbClr val="FFA347"/>
    <a:srgbClr val="FFAE5D"/>
    <a:srgbClr val="FFCC00"/>
    <a:srgbClr val="8AC01B"/>
    <a:srgbClr val="3E3D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A488322-F2BA-4B5B-9748-0D474271808F}" styleName="Estilo medio 3 - Énfasis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Estilo medio 4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46F890A9-2807-4EBB-B81D-B2AA78EC7F39}" styleName="Estilo oscuro 2 - Énfasis 5/Énfasis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Estilo claro 2 - Acento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AF606853-7671-496A-8E4F-DF71F8EC918B}" styleName="Estilo oscuro 1 - Énfasis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B1032C-EA38-4F05-BA0D-38AFFFC7BED3}" styleName="Estilo claro 3 - Acento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71" autoAdjust="0"/>
    <p:restoredTop sz="93891" autoAdjust="0"/>
  </p:normalViewPr>
  <p:slideViewPr>
    <p:cSldViewPr>
      <p:cViewPr varScale="1">
        <p:scale>
          <a:sx n="64" d="100"/>
          <a:sy n="64" d="100"/>
        </p:scale>
        <p:origin x="1428"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58"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889938" cy="496332"/>
          </a:xfrm>
          <a:prstGeom prst="rect">
            <a:avLst/>
          </a:prstGeom>
        </p:spPr>
        <p:txBody>
          <a:bodyPr vert="horz" lIns="93176" tIns="46588" rIns="93176" bIns="46588" rtlCol="0"/>
          <a:lstStyle>
            <a:lvl1pPr algn="l">
              <a:defRPr sz="1200"/>
            </a:lvl1pPr>
          </a:lstStyle>
          <a:p>
            <a:endParaRPr lang="es-ES"/>
          </a:p>
        </p:txBody>
      </p:sp>
      <p:sp>
        <p:nvSpPr>
          <p:cNvPr id="3" name="2 Marcador de fecha"/>
          <p:cNvSpPr>
            <a:spLocks noGrp="1"/>
          </p:cNvSpPr>
          <p:nvPr>
            <p:ph type="dt" sz="quarter" idx="1"/>
          </p:nvPr>
        </p:nvSpPr>
        <p:spPr>
          <a:xfrm>
            <a:off x="3777608" y="0"/>
            <a:ext cx="2889938" cy="496332"/>
          </a:xfrm>
          <a:prstGeom prst="rect">
            <a:avLst/>
          </a:prstGeom>
        </p:spPr>
        <p:txBody>
          <a:bodyPr vert="horz" lIns="93176" tIns="46588" rIns="93176" bIns="46588" rtlCol="0"/>
          <a:lstStyle>
            <a:lvl1pPr algn="r">
              <a:defRPr sz="1200"/>
            </a:lvl1pPr>
          </a:lstStyle>
          <a:p>
            <a:fld id="{D3518F64-4A56-44D9-9D8C-1CDC3840A067}" type="datetimeFigureOut">
              <a:rPr lang="es-ES" smtClean="0"/>
              <a:pPr/>
              <a:t>19/05/2020</a:t>
            </a:fld>
            <a:endParaRPr lang="es-ES"/>
          </a:p>
        </p:txBody>
      </p:sp>
      <p:sp>
        <p:nvSpPr>
          <p:cNvPr id="4" name="3 Marcador de pie de página"/>
          <p:cNvSpPr>
            <a:spLocks noGrp="1"/>
          </p:cNvSpPr>
          <p:nvPr>
            <p:ph type="ftr" sz="quarter" idx="2"/>
          </p:nvPr>
        </p:nvSpPr>
        <p:spPr>
          <a:xfrm>
            <a:off x="0" y="9428583"/>
            <a:ext cx="2889938" cy="496332"/>
          </a:xfrm>
          <a:prstGeom prst="rect">
            <a:avLst/>
          </a:prstGeom>
        </p:spPr>
        <p:txBody>
          <a:bodyPr vert="horz" lIns="93176" tIns="46588" rIns="93176" bIns="46588"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777608" y="9428583"/>
            <a:ext cx="2889938" cy="496332"/>
          </a:xfrm>
          <a:prstGeom prst="rect">
            <a:avLst/>
          </a:prstGeom>
        </p:spPr>
        <p:txBody>
          <a:bodyPr vert="horz" lIns="93176" tIns="46588" rIns="93176" bIns="46588" rtlCol="0" anchor="b"/>
          <a:lstStyle>
            <a:lvl1pPr algn="r">
              <a:defRPr sz="1200"/>
            </a:lvl1pPr>
          </a:lstStyle>
          <a:p>
            <a:fld id="{A1626701-09B4-44FE-95DF-E022231033A6}" type="slidenum">
              <a:rPr lang="es-ES" smtClean="0"/>
              <a:pPr/>
              <a:t>‹#›</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889938" cy="496332"/>
          </a:xfrm>
          <a:prstGeom prst="rect">
            <a:avLst/>
          </a:prstGeom>
        </p:spPr>
        <p:txBody>
          <a:bodyPr vert="horz" lIns="93176" tIns="46588" rIns="93176" bIns="46588" rtlCol="0"/>
          <a:lstStyle>
            <a:lvl1pPr algn="l">
              <a:defRPr sz="1200"/>
            </a:lvl1pPr>
          </a:lstStyle>
          <a:p>
            <a:endParaRPr lang="es-ES"/>
          </a:p>
        </p:txBody>
      </p:sp>
      <p:sp>
        <p:nvSpPr>
          <p:cNvPr id="3" name="2 Marcador de fecha"/>
          <p:cNvSpPr>
            <a:spLocks noGrp="1"/>
          </p:cNvSpPr>
          <p:nvPr>
            <p:ph type="dt" idx="1"/>
          </p:nvPr>
        </p:nvSpPr>
        <p:spPr>
          <a:xfrm>
            <a:off x="3777608" y="0"/>
            <a:ext cx="2889938" cy="496332"/>
          </a:xfrm>
          <a:prstGeom prst="rect">
            <a:avLst/>
          </a:prstGeom>
        </p:spPr>
        <p:txBody>
          <a:bodyPr vert="horz" lIns="93176" tIns="46588" rIns="93176" bIns="46588" rtlCol="0"/>
          <a:lstStyle>
            <a:lvl1pPr algn="r">
              <a:defRPr sz="1200"/>
            </a:lvl1pPr>
          </a:lstStyle>
          <a:p>
            <a:fld id="{F018DDB9-528F-4A9B-832A-63E55E7CF23A}" type="datetimeFigureOut">
              <a:rPr lang="es-ES" smtClean="0"/>
              <a:pPr/>
              <a:t>19/05/2020</a:t>
            </a:fld>
            <a:endParaRPr lang="es-ES"/>
          </a:p>
        </p:txBody>
      </p:sp>
      <p:sp>
        <p:nvSpPr>
          <p:cNvPr id="4" name="3 Marcador de imagen de diapositiva"/>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3176" tIns="46588" rIns="93176" bIns="46588" rtlCol="0" anchor="ctr"/>
          <a:lstStyle/>
          <a:p>
            <a:endParaRPr lang="es-ES"/>
          </a:p>
        </p:txBody>
      </p:sp>
      <p:sp>
        <p:nvSpPr>
          <p:cNvPr id="5" name="4 Marcador de notas"/>
          <p:cNvSpPr>
            <a:spLocks noGrp="1"/>
          </p:cNvSpPr>
          <p:nvPr>
            <p:ph type="body" sz="quarter" idx="3"/>
          </p:nvPr>
        </p:nvSpPr>
        <p:spPr>
          <a:xfrm>
            <a:off x="666910" y="4715154"/>
            <a:ext cx="5335270" cy="4466987"/>
          </a:xfrm>
          <a:prstGeom prst="rect">
            <a:avLst/>
          </a:prstGeom>
        </p:spPr>
        <p:txBody>
          <a:bodyPr vert="horz" lIns="93176" tIns="46588" rIns="93176" bIns="46588"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9428583"/>
            <a:ext cx="2889938" cy="496332"/>
          </a:xfrm>
          <a:prstGeom prst="rect">
            <a:avLst/>
          </a:prstGeom>
        </p:spPr>
        <p:txBody>
          <a:bodyPr vert="horz" lIns="93176" tIns="46588" rIns="93176" bIns="46588"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777608" y="9428583"/>
            <a:ext cx="2889938" cy="496332"/>
          </a:xfrm>
          <a:prstGeom prst="rect">
            <a:avLst/>
          </a:prstGeom>
        </p:spPr>
        <p:txBody>
          <a:bodyPr vert="horz" lIns="93176" tIns="46588" rIns="93176" bIns="46588" rtlCol="0" anchor="b"/>
          <a:lstStyle>
            <a:lvl1pPr algn="r">
              <a:defRPr sz="1200"/>
            </a:lvl1pPr>
          </a:lstStyle>
          <a:p>
            <a:fld id="{A9BCC305-51A0-404E-B980-8422FA3C6B77}" type="slidenum">
              <a:rPr lang="es-ES" smtClean="0"/>
              <a:pPr/>
              <a:t>‹#›</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42910" y="3357562"/>
            <a:ext cx="7772400" cy="1470025"/>
          </a:xfrm>
        </p:spPr>
        <p:txBody>
          <a:bodyPr/>
          <a:lstStyle/>
          <a:p>
            <a:r>
              <a:rPr lang="es-ES"/>
              <a:t>Haga clic para modificar el estilo de título del patrón</a:t>
            </a:r>
            <a:endParaRPr lang="es-ES" dirty="0"/>
          </a:p>
        </p:txBody>
      </p:sp>
      <p:sp>
        <p:nvSpPr>
          <p:cNvPr id="3" name="2 Subtítulo"/>
          <p:cNvSpPr>
            <a:spLocks noGrp="1"/>
          </p:cNvSpPr>
          <p:nvPr>
            <p:ph type="subTitle" idx="1"/>
          </p:nvPr>
        </p:nvSpPr>
        <p:spPr>
          <a:xfrm>
            <a:off x="1285852" y="5000636"/>
            <a:ext cx="6400800" cy="78104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ES" dirty="0"/>
          </a:p>
        </p:txBody>
      </p:sp>
      <p:sp>
        <p:nvSpPr>
          <p:cNvPr id="4" name="3 Marcador de fecha"/>
          <p:cNvSpPr>
            <a:spLocks noGrp="1"/>
          </p:cNvSpPr>
          <p:nvPr>
            <p:ph type="dt" sz="half" idx="10"/>
          </p:nvPr>
        </p:nvSpPr>
        <p:spPr/>
        <p:txBody>
          <a:bodyPr/>
          <a:lstStyle/>
          <a:p>
            <a:fld id="{CA0D8C83-B051-48D2-A68D-BA61300FE029}" type="datetime1">
              <a:rPr lang="es-ES" smtClean="0"/>
              <a:pPr/>
              <a:t>19/05/2020</a:t>
            </a:fld>
            <a:endParaRPr lang="es-ES"/>
          </a:p>
        </p:txBody>
      </p:sp>
      <p:sp>
        <p:nvSpPr>
          <p:cNvPr id="6" name="5 Marcador de número de diapositiva"/>
          <p:cNvSpPr>
            <a:spLocks noGrp="1"/>
          </p:cNvSpPr>
          <p:nvPr>
            <p:ph type="sldNum" sz="quarter" idx="12"/>
          </p:nvPr>
        </p:nvSpPr>
        <p:spPr/>
        <p:txBody>
          <a:bodyPr/>
          <a:lstStyle/>
          <a:p>
            <a:fld id="{081DA412-31F5-466B-A57B-D13466D4A896}" type="slidenum">
              <a:rPr lang="es-ES" smtClean="0"/>
              <a:pPr/>
              <a:t>‹#›</a:t>
            </a:fld>
            <a:endParaRPr lang="es-ES"/>
          </a:p>
        </p:txBody>
      </p:sp>
      <p:pic>
        <p:nvPicPr>
          <p:cNvPr id="36865" name="Picture 1" descr="C:\Users\abellolio\Desktop\Jerarquias\Logo.png"/>
          <p:cNvPicPr>
            <a:picLocks noChangeAspect="1" noChangeArrowheads="1"/>
          </p:cNvPicPr>
          <p:nvPr userDrawn="1"/>
        </p:nvPicPr>
        <p:blipFill>
          <a:blip r:embed="rId2" cstate="print"/>
          <a:srcRect/>
          <a:stretch>
            <a:fillRect/>
          </a:stretch>
        </p:blipFill>
        <p:spPr bwMode="auto">
          <a:xfrm>
            <a:off x="3419872" y="188640"/>
            <a:ext cx="2238375" cy="3152775"/>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2B25615A-4250-417B-825D-49FD8219BA2F}" type="datetime1">
              <a:rPr lang="es-ES" smtClean="0"/>
              <a:pPr/>
              <a:t>19/05/2020</a:t>
            </a:fld>
            <a:endParaRPr lang="es-ES"/>
          </a:p>
        </p:txBody>
      </p:sp>
      <p:sp>
        <p:nvSpPr>
          <p:cNvPr id="5" name="4 Marcador de pie de página"/>
          <p:cNvSpPr>
            <a:spLocks noGrp="1"/>
          </p:cNvSpPr>
          <p:nvPr>
            <p:ph type="ftr" sz="quarter" idx="11"/>
          </p:nvPr>
        </p:nvSpPr>
        <p:spPr>
          <a:xfrm>
            <a:off x="3143240" y="6572272"/>
            <a:ext cx="2895600" cy="285728"/>
          </a:xfrm>
          <a:prstGeom prst="rect">
            <a:avLst/>
          </a:prstGeom>
        </p:spPr>
        <p:txBody>
          <a:bodyPr/>
          <a:lstStyle/>
          <a:p>
            <a:endParaRPr lang="es-ES"/>
          </a:p>
        </p:txBody>
      </p:sp>
      <p:sp>
        <p:nvSpPr>
          <p:cNvPr id="6" name="5 Marcador de número de diapositiva"/>
          <p:cNvSpPr>
            <a:spLocks noGrp="1"/>
          </p:cNvSpPr>
          <p:nvPr>
            <p:ph type="sldNum" sz="quarter" idx="12"/>
          </p:nvPr>
        </p:nvSpPr>
        <p:spPr/>
        <p:txBody>
          <a:bodyPr/>
          <a:lstStyle/>
          <a:p>
            <a:fld id="{081DA412-31F5-466B-A57B-D13466D4A896}" type="slidenum">
              <a:rPr lang="es-ES" smtClean="0"/>
              <a:pPr/>
              <a:t>‹#›</a:t>
            </a:fld>
            <a:endParaRPr lang="es-ES"/>
          </a:p>
        </p:txBody>
      </p:sp>
      <p:pic>
        <p:nvPicPr>
          <p:cNvPr id="7" name="Picture 1" descr="C:\Users\abellolio\Desktop\Jerarquias\Logo.png"/>
          <p:cNvPicPr>
            <a:picLocks noChangeAspect="1" noChangeArrowheads="1"/>
          </p:cNvPicPr>
          <p:nvPr userDrawn="1"/>
        </p:nvPicPr>
        <p:blipFill>
          <a:blip r:embed="rId2" cstate="print"/>
          <a:srcRect/>
          <a:stretch>
            <a:fillRect/>
          </a:stretch>
        </p:blipFill>
        <p:spPr bwMode="auto">
          <a:xfrm>
            <a:off x="8244408" y="0"/>
            <a:ext cx="899592" cy="1267085"/>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40E4BB7F-6BAB-4B9D-8DD4-CEB417EFD1A6}" type="datetime1">
              <a:rPr lang="es-ES" smtClean="0"/>
              <a:pPr/>
              <a:t>19/05/2020</a:t>
            </a:fld>
            <a:endParaRPr lang="es-ES"/>
          </a:p>
        </p:txBody>
      </p:sp>
      <p:sp>
        <p:nvSpPr>
          <p:cNvPr id="5" name="4 Marcador de pie de página"/>
          <p:cNvSpPr>
            <a:spLocks noGrp="1"/>
          </p:cNvSpPr>
          <p:nvPr>
            <p:ph type="ftr" sz="quarter" idx="11"/>
          </p:nvPr>
        </p:nvSpPr>
        <p:spPr>
          <a:xfrm>
            <a:off x="3143240" y="6572272"/>
            <a:ext cx="2895600" cy="285728"/>
          </a:xfrm>
          <a:prstGeom prst="rect">
            <a:avLst/>
          </a:prstGeom>
        </p:spPr>
        <p:txBody>
          <a:bodyPr/>
          <a:lstStyle/>
          <a:p>
            <a:endParaRPr lang="es-ES"/>
          </a:p>
        </p:txBody>
      </p:sp>
      <p:sp>
        <p:nvSpPr>
          <p:cNvPr id="6" name="5 Marcador de número de diapositiva"/>
          <p:cNvSpPr>
            <a:spLocks noGrp="1"/>
          </p:cNvSpPr>
          <p:nvPr>
            <p:ph type="sldNum" sz="quarter" idx="12"/>
          </p:nvPr>
        </p:nvSpPr>
        <p:spPr/>
        <p:txBody>
          <a:bodyPr/>
          <a:lstStyle/>
          <a:p>
            <a:fld id="{081DA412-31F5-466B-A57B-D13466D4A896}" type="slidenum">
              <a:rPr lang="es-ES" smtClean="0"/>
              <a:pPr/>
              <a:t>‹#›</a:t>
            </a:fld>
            <a:endParaRPr lang="es-ES"/>
          </a:p>
        </p:txBody>
      </p:sp>
      <p:pic>
        <p:nvPicPr>
          <p:cNvPr id="7" name="Picture 1" descr="C:\Users\abellolio\Desktop\Jerarquias\Logo.png"/>
          <p:cNvPicPr>
            <a:picLocks noChangeAspect="1" noChangeArrowheads="1"/>
          </p:cNvPicPr>
          <p:nvPr userDrawn="1"/>
        </p:nvPicPr>
        <p:blipFill>
          <a:blip r:embed="rId2" cstate="print"/>
          <a:srcRect/>
          <a:stretch>
            <a:fillRect/>
          </a:stretch>
        </p:blipFill>
        <p:spPr bwMode="auto">
          <a:xfrm>
            <a:off x="8244408" y="0"/>
            <a:ext cx="899592" cy="1267085"/>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ítulo y objetos">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8691E02F-36C1-4D98-B860-749BD9B2F41E}" type="datetime1">
              <a:rPr lang="es-ES" smtClean="0"/>
              <a:pPr/>
              <a:t>19/05/2020</a:t>
            </a:fld>
            <a:endParaRPr lang="es-ES"/>
          </a:p>
        </p:txBody>
      </p:sp>
      <p:sp>
        <p:nvSpPr>
          <p:cNvPr id="6" name="5 Marcador de número de diapositiva"/>
          <p:cNvSpPr>
            <a:spLocks noGrp="1"/>
          </p:cNvSpPr>
          <p:nvPr>
            <p:ph type="sldNum" sz="quarter" idx="12"/>
          </p:nvPr>
        </p:nvSpPr>
        <p:spPr/>
        <p:txBody>
          <a:bodyPr/>
          <a:lstStyle/>
          <a:p>
            <a:fld id="{081DA412-31F5-466B-A57B-D13466D4A896}" type="slidenum">
              <a:rPr lang="es-ES" smtClean="0"/>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E60BC23E-5FEA-4B56-9BB0-D4E6F00CFD08}" type="datetime1">
              <a:rPr lang="es-ES" smtClean="0"/>
              <a:pPr/>
              <a:t>19/05/2020</a:t>
            </a:fld>
            <a:endParaRPr lang="es-ES"/>
          </a:p>
        </p:txBody>
      </p:sp>
      <p:sp>
        <p:nvSpPr>
          <p:cNvPr id="5" name="4 Marcador de pie de página"/>
          <p:cNvSpPr>
            <a:spLocks noGrp="1"/>
          </p:cNvSpPr>
          <p:nvPr>
            <p:ph type="ftr" sz="quarter" idx="11"/>
          </p:nvPr>
        </p:nvSpPr>
        <p:spPr>
          <a:xfrm>
            <a:off x="3143240" y="6572272"/>
            <a:ext cx="2895600" cy="285728"/>
          </a:xfrm>
          <a:prstGeom prst="rect">
            <a:avLst/>
          </a:prstGeom>
        </p:spPr>
        <p:txBody>
          <a:bodyPr/>
          <a:lstStyle/>
          <a:p>
            <a:endParaRPr lang="es-ES"/>
          </a:p>
        </p:txBody>
      </p:sp>
      <p:sp>
        <p:nvSpPr>
          <p:cNvPr id="6" name="5 Marcador de número de diapositiva"/>
          <p:cNvSpPr>
            <a:spLocks noGrp="1"/>
          </p:cNvSpPr>
          <p:nvPr>
            <p:ph type="sldNum" sz="quarter" idx="12"/>
          </p:nvPr>
        </p:nvSpPr>
        <p:spPr/>
        <p:txBody>
          <a:bodyPr/>
          <a:lstStyle/>
          <a:p>
            <a:fld id="{081DA412-31F5-466B-A57B-D13466D4A896}" type="slidenum">
              <a:rPr lang="es-ES" smtClean="0"/>
              <a:pPr/>
              <a:t>‹#›</a:t>
            </a:fld>
            <a:endParaRPr lang="es-ES"/>
          </a:p>
        </p:txBody>
      </p:sp>
      <p:pic>
        <p:nvPicPr>
          <p:cNvPr id="7" name="Picture 1" descr="C:\Users\abellolio\Desktop\Jerarquias\Logo.png"/>
          <p:cNvPicPr>
            <a:picLocks noChangeAspect="1" noChangeArrowheads="1"/>
          </p:cNvPicPr>
          <p:nvPr userDrawn="1"/>
        </p:nvPicPr>
        <p:blipFill>
          <a:blip r:embed="rId2" cstate="print"/>
          <a:srcRect/>
          <a:stretch>
            <a:fillRect/>
          </a:stretch>
        </p:blipFill>
        <p:spPr bwMode="auto">
          <a:xfrm>
            <a:off x="8244408" y="0"/>
            <a:ext cx="899592" cy="1267085"/>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070DB90D-9ABB-46EF-9DFE-BB421C0EB611}" type="datetime1">
              <a:rPr lang="es-ES" smtClean="0"/>
              <a:pPr/>
              <a:t>19/05/2020</a:t>
            </a:fld>
            <a:endParaRPr lang="es-ES"/>
          </a:p>
        </p:txBody>
      </p:sp>
      <p:sp>
        <p:nvSpPr>
          <p:cNvPr id="6" name="5 Marcador de pie de página"/>
          <p:cNvSpPr>
            <a:spLocks noGrp="1"/>
          </p:cNvSpPr>
          <p:nvPr>
            <p:ph type="ftr" sz="quarter" idx="11"/>
          </p:nvPr>
        </p:nvSpPr>
        <p:spPr>
          <a:xfrm>
            <a:off x="3143240" y="6572272"/>
            <a:ext cx="2895600" cy="285728"/>
          </a:xfrm>
          <a:prstGeom prst="rect">
            <a:avLst/>
          </a:prstGeom>
        </p:spPr>
        <p:txBody>
          <a:bodyPr/>
          <a:lstStyle/>
          <a:p>
            <a:endParaRPr lang="es-ES"/>
          </a:p>
        </p:txBody>
      </p:sp>
      <p:sp>
        <p:nvSpPr>
          <p:cNvPr id="7" name="6 Marcador de número de diapositiva"/>
          <p:cNvSpPr>
            <a:spLocks noGrp="1"/>
          </p:cNvSpPr>
          <p:nvPr>
            <p:ph type="sldNum" sz="quarter" idx="12"/>
          </p:nvPr>
        </p:nvSpPr>
        <p:spPr/>
        <p:txBody>
          <a:bodyPr/>
          <a:lstStyle/>
          <a:p>
            <a:fld id="{081DA412-31F5-466B-A57B-D13466D4A896}" type="slidenum">
              <a:rPr lang="es-ES" smtClean="0"/>
              <a:pPr/>
              <a:t>‹#›</a:t>
            </a:fld>
            <a:endParaRPr lang="es-ES"/>
          </a:p>
        </p:txBody>
      </p:sp>
      <p:pic>
        <p:nvPicPr>
          <p:cNvPr id="8" name="Picture 1" descr="C:\Users\abellolio\Desktop\Jerarquias\Logo.png"/>
          <p:cNvPicPr>
            <a:picLocks noChangeAspect="1" noChangeArrowheads="1"/>
          </p:cNvPicPr>
          <p:nvPr userDrawn="1"/>
        </p:nvPicPr>
        <p:blipFill>
          <a:blip r:embed="rId2" cstate="print"/>
          <a:srcRect/>
          <a:stretch>
            <a:fillRect/>
          </a:stretch>
        </p:blipFill>
        <p:spPr bwMode="auto">
          <a:xfrm>
            <a:off x="8244408" y="0"/>
            <a:ext cx="899592" cy="1267085"/>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6CE105F2-8DE3-4036-8686-9FD5A73AE0CC}" type="datetime1">
              <a:rPr lang="es-ES" smtClean="0"/>
              <a:pPr/>
              <a:t>19/05/2020</a:t>
            </a:fld>
            <a:endParaRPr lang="es-ES"/>
          </a:p>
        </p:txBody>
      </p:sp>
      <p:sp>
        <p:nvSpPr>
          <p:cNvPr id="8" name="7 Marcador de pie de página"/>
          <p:cNvSpPr>
            <a:spLocks noGrp="1"/>
          </p:cNvSpPr>
          <p:nvPr>
            <p:ph type="ftr" sz="quarter" idx="11"/>
          </p:nvPr>
        </p:nvSpPr>
        <p:spPr>
          <a:xfrm>
            <a:off x="3143240" y="6572272"/>
            <a:ext cx="2895600" cy="285728"/>
          </a:xfrm>
          <a:prstGeom prst="rect">
            <a:avLst/>
          </a:prstGeom>
        </p:spPr>
        <p:txBody>
          <a:bodyPr/>
          <a:lstStyle/>
          <a:p>
            <a:endParaRPr lang="es-ES"/>
          </a:p>
        </p:txBody>
      </p:sp>
      <p:sp>
        <p:nvSpPr>
          <p:cNvPr id="9" name="8 Marcador de número de diapositiva"/>
          <p:cNvSpPr>
            <a:spLocks noGrp="1"/>
          </p:cNvSpPr>
          <p:nvPr>
            <p:ph type="sldNum" sz="quarter" idx="12"/>
          </p:nvPr>
        </p:nvSpPr>
        <p:spPr/>
        <p:txBody>
          <a:bodyPr/>
          <a:lstStyle/>
          <a:p>
            <a:fld id="{081DA412-31F5-466B-A57B-D13466D4A896}" type="slidenum">
              <a:rPr lang="es-ES" smtClean="0"/>
              <a:pPr/>
              <a:t>‹#›</a:t>
            </a:fld>
            <a:endParaRPr lang="es-ES"/>
          </a:p>
        </p:txBody>
      </p:sp>
      <p:pic>
        <p:nvPicPr>
          <p:cNvPr id="10" name="Picture 1" descr="C:\Users\abellolio\Desktop\Jerarquias\Logo.png"/>
          <p:cNvPicPr>
            <a:picLocks noChangeAspect="1" noChangeArrowheads="1"/>
          </p:cNvPicPr>
          <p:nvPr userDrawn="1"/>
        </p:nvPicPr>
        <p:blipFill>
          <a:blip r:embed="rId2" cstate="print"/>
          <a:srcRect/>
          <a:stretch>
            <a:fillRect/>
          </a:stretch>
        </p:blipFill>
        <p:spPr bwMode="auto">
          <a:xfrm>
            <a:off x="8244408" y="0"/>
            <a:ext cx="899592" cy="1267085"/>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F528DED1-CD47-41D8-8E23-87EAD84500DB}" type="datetime1">
              <a:rPr lang="es-ES" smtClean="0"/>
              <a:pPr/>
              <a:t>19/05/2020</a:t>
            </a:fld>
            <a:endParaRPr lang="es-ES"/>
          </a:p>
        </p:txBody>
      </p:sp>
      <p:sp>
        <p:nvSpPr>
          <p:cNvPr id="4" name="3 Marcador de pie de página"/>
          <p:cNvSpPr>
            <a:spLocks noGrp="1"/>
          </p:cNvSpPr>
          <p:nvPr>
            <p:ph type="ftr" sz="quarter" idx="11"/>
          </p:nvPr>
        </p:nvSpPr>
        <p:spPr>
          <a:xfrm>
            <a:off x="3143240" y="6572272"/>
            <a:ext cx="2895600" cy="285728"/>
          </a:xfrm>
          <a:prstGeom prst="rect">
            <a:avLst/>
          </a:prstGeom>
        </p:spPr>
        <p:txBody>
          <a:bodyPr/>
          <a:lstStyle/>
          <a:p>
            <a:endParaRPr lang="es-ES"/>
          </a:p>
        </p:txBody>
      </p:sp>
      <p:sp>
        <p:nvSpPr>
          <p:cNvPr id="5" name="4 Marcador de número de diapositiva"/>
          <p:cNvSpPr>
            <a:spLocks noGrp="1"/>
          </p:cNvSpPr>
          <p:nvPr>
            <p:ph type="sldNum" sz="quarter" idx="12"/>
          </p:nvPr>
        </p:nvSpPr>
        <p:spPr/>
        <p:txBody>
          <a:bodyPr/>
          <a:lstStyle/>
          <a:p>
            <a:fld id="{081DA412-31F5-466B-A57B-D13466D4A896}" type="slidenum">
              <a:rPr lang="es-ES" smtClean="0"/>
              <a:pPr/>
              <a:t>‹#›</a:t>
            </a:fld>
            <a:endParaRPr lang="es-ES"/>
          </a:p>
        </p:txBody>
      </p:sp>
      <p:pic>
        <p:nvPicPr>
          <p:cNvPr id="6" name="Picture 1" descr="C:\Users\abellolio\Desktop\Jerarquias\Logo.png"/>
          <p:cNvPicPr>
            <a:picLocks noChangeAspect="1" noChangeArrowheads="1"/>
          </p:cNvPicPr>
          <p:nvPr userDrawn="1"/>
        </p:nvPicPr>
        <p:blipFill>
          <a:blip r:embed="rId2" cstate="print"/>
          <a:srcRect/>
          <a:stretch>
            <a:fillRect/>
          </a:stretch>
        </p:blipFill>
        <p:spPr bwMode="auto">
          <a:xfrm>
            <a:off x="8244408" y="0"/>
            <a:ext cx="899592" cy="1267085"/>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3B5FCC4-92AE-4341-9125-47C77B6AA849}" type="datetime1">
              <a:rPr lang="es-ES" smtClean="0"/>
              <a:pPr/>
              <a:t>19/05/2020</a:t>
            </a:fld>
            <a:endParaRPr lang="es-ES"/>
          </a:p>
        </p:txBody>
      </p:sp>
      <p:sp>
        <p:nvSpPr>
          <p:cNvPr id="3" name="2 Marcador de pie de página"/>
          <p:cNvSpPr>
            <a:spLocks noGrp="1"/>
          </p:cNvSpPr>
          <p:nvPr>
            <p:ph type="ftr" sz="quarter" idx="11"/>
          </p:nvPr>
        </p:nvSpPr>
        <p:spPr>
          <a:xfrm>
            <a:off x="3143240" y="6572272"/>
            <a:ext cx="2895600" cy="285728"/>
          </a:xfrm>
          <a:prstGeom prst="rect">
            <a:avLst/>
          </a:prstGeom>
        </p:spPr>
        <p:txBody>
          <a:bodyPr/>
          <a:lstStyle/>
          <a:p>
            <a:endParaRPr lang="es-ES"/>
          </a:p>
        </p:txBody>
      </p:sp>
      <p:sp>
        <p:nvSpPr>
          <p:cNvPr id="4" name="3 Marcador de número de diapositiva"/>
          <p:cNvSpPr>
            <a:spLocks noGrp="1"/>
          </p:cNvSpPr>
          <p:nvPr>
            <p:ph type="sldNum" sz="quarter" idx="12"/>
          </p:nvPr>
        </p:nvSpPr>
        <p:spPr/>
        <p:txBody>
          <a:bodyPr/>
          <a:lstStyle/>
          <a:p>
            <a:fld id="{081DA412-31F5-466B-A57B-D13466D4A896}" type="slidenum">
              <a:rPr lang="es-ES" smtClean="0"/>
              <a:pPr/>
              <a:t>‹#›</a:t>
            </a:fld>
            <a:endParaRPr lang="es-ES"/>
          </a:p>
        </p:txBody>
      </p:sp>
      <p:pic>
        <p:nvPicPr>
          <p:cNvPr id="5" name="Picture 1" descr="C:\Users\abellolio\Desktop\Jerarquias\Logo.png"/>
          <p:cNvPicPr>
            <a:picLocks noChangeAspect="1" noChangeArrowheads="1"/>
          </p:cNvPicPr>
          <p:nvPr userDrawn="1"/>
        </p:nvPicPr>
        <p:blipFill>
          <a:blip r:embed="rId2" cstate="print"/>
          <a:srcRect/>
          <a:stretch>
            <a:fillRect/>
          </a:stretch>
        </p:blipFill>
        <p:spPr bwMode="auto">
          <a:xfrm>
            <a:off x="8244408" y="0"/>
            <a:ext cx="899592" cy="1267085"/>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431A50D-43EF-4EF1-A638-30C9AF8DAD70}" type="datetime1">
              <a:rPr lang="es-ES" smtClean="0"/>
              <a:pPr/>
              <a:t>19/05/2020</a:t>
            </a:fld>
            <a:endParaRPr lang="es-ES"/>
          </a:p>
        </p:txBody>
      </p:sp>
      <p:sp>
        <p:nvSpPr>
          <p:cNvPr id="6" name="5 Marcador de pie de página"/>
          <p:cNvSpPr>
            <a:spLocks noGrp="1"/>
          </p:cNvSpPr>
          <p:nvPr>
            <p:ph type="ftr" sz="quarter" idx="11"/>
          </p:nvPr>
        </p:nvSpPr>
        <p:spPr>
          <a:xfrm>
            <a:off x="3143240" y="6572272"/>
            <a:ext cx="2895600" cy="285728"/>
          </a:xfrm>
          <a:prstGeom prst="rect">
            <a:avLst/>
          </a:prstGeom>
        </p:spPr>
        <p:txBody>
          <a:bodyPr/>
          <a:lstStyle/>
          <a:p>
            <a:endParaRPr lang="es-ES"/>
          </a:p>
        </p:txBody>
      </p:sp>
      <p:sp>
        <p:nvSpPr>
          <p:cNvPr id="7" name="6 Marcador de número de diapositiva"/>
          <p:cNvSpPr>
            <a:spLocks noGrp="1"/>
          </p:cNvSpPr>
          <p:nvPr>
            <p:ph type="sldNum" sz="quarter" idx="12"/>
          </p:nvPr>
        </p:nvSpPr>
        <p:spPr/>
        <p:txBody>
          <a:bodyPr/>
          <a:lstStyle/>
          <a:p>
            <a:fld id="{081DA412-31F5-466B-A57B-D13466D4A896}" type="slidenum">
              <a:rPr lang="es-ES" smtClean="0"/>
              <a:pPr/>
              <a:t>‹#›</a:t>
            </a:fld>
            <a:endParaRPr lang="es-ES"/>
          </a:p>
        </p:txBody>
      </p:sp>
      <p:pic>
        <p:nvPicPr>
          <p:cNvPr id="8" name="Picture 1" descr="C:\Users\abellolio\Desktop\Jerarquias\Logo.png"/>
          <p:cNvPicPr>
            <a:picLocks noChangeAspect="1" noChangeArrowheads="1"/>
          </p:cNvPicPr>
          <p:nvPr userDrawn="1"/>
        </p:nvPicPr>
        <p:blipFill>
          <a:blip r:embed="rId2" cstate="print"/>
          <a:srcRect/>
          <a:stretch>
            <a:fillRect/>
          </a:stretch>
        </p:blipFill>
        <p:spPr bwMode="auto">
          <a:xfrm>
            <a:off x="8244408" y="0"/>
            <a:ext cx="899592" cy="1267085"/>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D32167AB-0334-4AC5-A75A-B696101EBD61}" type="datetime1">
              <a:rPr lang="es-ES" smtClean="0"/>
              <a:pPr/>
              <a:t>19/05/2020</a:t>
            </a:fld>
            <a:endParaRPr lang="es-ES"/>
          </a:p>
        </p:txBody>
      </p:sp>
      <p:sp>
        <p:nvSpPr>
          <p:cNvPr id="6" name="5 Marcador de pie de página"/>
          <p:cNvSpPr>
            <a:spLocks noGrp="1"/>
          </p:cNvSpPr>
          <p:nvPr>
            <p:ph type="ftr" sz="quarter" idx="11"/>
          </p:nvPr>
        </p:nvSpPr>
        <p:spPr>
          <a:xfrm>
            <a:off x="3143240" y="6572272"/>
            <a:ext cx="2895600" cy="285728"/>
          </a:xfrm>
          <a:prstGeom prst="rect">
            <a:avLst/>
          </a:prstGeom>
        </p:spPr>
        <p:txBody>
          <a:bodyPr/>
          <a:lstStyle/>
          <a:p>
            <a:endParaRPr lang="es-ES"/>
          </a:p>
        </p:txBody>
      </p:sp>
      <p:sp>
        <p:nvSpPr>
          <p:cNvPr id="7" name="6 Marcador de número de diapositiva"/>
          <p:cNvSpPr>
            <a:spLocks noGrp="1"/>
          </p:cNvSpPr>
          <p:nvPr>
            <p:ph type="sldNum" sz="quarter" idx="12"/>
          </p:nvPr>
        </p:nvSpPr>
        <p:spPr/>
        <p:txBody>
          <a:bodyPr/>
          <a:lstStyle/>
          <a:p>
            <a:fld id="{081DA412-31F5-466B-A57B-D13466D4A896}" type="slidenum">
              <a:rPr lang="es-ES" smtClean="0"/>
              <a:pPr/>
              <a:t>‹#›</a:t>
            </a:fld>
            <a:endParaRPr lang="es-ES"/>
          </a:p>
        </p:txBody>
      </p:sp>
      <p:pic>
        <p:nvPicPr>
          <p:cNvPr id="8" name="Picture 1" descr="C:\Users\abellolio\Desktop\Jerarquias\Logo.png"/>
          <p:cNvPicPr>
            <a:picLocks noChangeAspect="1" noChangeArrowheads="1"/>
          </p:cNvPicPr>
          <p:nvPr userDrawn="1"/>
        </p:nvPicPr>
        <p:blipFill>
          <a:blip r:embed="rId2" cstate="print"/>
          <a:srcRect/>
          <a:stretch>
            <a:fillRect/>
          </a:stretch>
        </p:blipFill>
        <p:spPr bwMode="auto">
          <a:xfrm>
            <a:off x="8244408" y="0"/>
            <a:ext cx="899592" cy="1267085"/>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7 Rectángulo"/>
          <p:cNvSpPr/>
          <p:nvPr/>
        </p:nvSpPr>
        <p:spPr>
          <a:xfrm>
            <a:off x="6786578" y="6572272"/>
            <a:ext cx="2357422" cy="285728"/>
          </a:xfrm>
          <a:prstGeom prst="rect">
            <a:avLst/>
          </a:prstGeom>
          <a:solidFill>
            <a:srgbClr val="FF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rgbClr val="3E3D39"/>
              </a:solidFill>
            </a:endParaRPr>
          </a:p>
        </p:txBody>
      </p:sp>
      <p:sp>
        <p:nvSpPr>
          <p:cNvPr id="7" name="6 Rectángulo"/>
          <p:cNvSpPr/>
          <p:nvPr/>
        </p:nvSpPr>
        <p:spPr>
          <a:xfrm>
            <a:off x="0" y="6572272"/>
            <a:ext cx="6786578" cy="285728"/>
          </a:xfrm>
          <a:prstGeom prst="rect">
            <a:avLst/>
          </a:prstGeom>
          <a:solidFill>
            <a:srgbClr val="3E3D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1 Marcador de título"/>
          <p:cNvSpPr>
            <a:spLocks noGrp="1"/>
          </p:cNvSpPr>
          <p:nvPr>
            <p:ph type="title"/>
          </p:nvPr>
        </p:nvSpPr>
        <p:spPr>
          <a:xfrm>
            <a:off x="457200" y="274638"/>
            <a:ext cx="7758138" cy="1143000"/>
          </a:xfrm>
          <a:prstGeom prst="rect">
            <a:avLst/>
          </a:prstGeom>
        </p:spPr>
        <p:txBody>
          <a:bodyPr vert="horz" lIns="91440" tIns="45720" rIns="91440" bIns="45720" rtlCol="0" anchor="ctr">
            <a:normAutofit/>
          </a:bodyPr>
          <a:lstStyle/>
          <a:p>
            <a:r>
              <a:rPr lang="es-ES" dirty="0"/>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6786578" y="6564337"/>
            <a:ext cx="1419220" cy="293663"/>
          </a:xfrm>
          <a:prstGeom prst="rect">
            <a:avLst/>
          </a:prstGeom>
        </p:spPr>
        <p:txBody>
          <a:bodyPr vert="horz" lIns="91440" tIns="45720" rIns="91440" bIns="45720" rtlCol="0" anchor="ctr"/>
          <a:lstStyle>
            <a:lvl1pPr algn="l">
              <a:defRPr sz="1200">
                <a:solidFill>
                  <a:srgbClr val="3E3D39"/>
                </a:solidFill>
              </a:defRPr>
            </a:lvl1pPr>
          </a:lstStyle>
          <a:p>
            <a:fld id="{913D41F5-13C9-4348-8C02-3E6FFDC45809}" type="datetime1">
              <a:rPr lang="es-ES" smtClean="0"/>
              <a:pPr/>
              <a:t>19/05/2020</a:t>
            </a:fld>
            <a:endParaRPr lang="es-ES"/>
          </a:p>
        </p:txBody>
      </p:sp>
      <p:sp>
        <p:nvSpPr>
          <p:cNvPr id="6" name="5 Marcador de número de diapositiva"/>
          <p:cNvSpPr>
            <a:spLocks noGrp="1"/>
          </p:cNvSpPr>
          <p:nvPr>
            <p:ph type="sldNum" sz="quarter" idx="4"/>
          </p:nvPr>
        </p:nvSpPr>
        <p:spPr>
          <a:xfrm>
            <a:off x="6572264" y="6599656"/>
            <a:ext cx="2133600" cy="285728"/>
          </a:xfrm>
          <a:prstGeom prst="rect">
            <a:avLst/>
          </a:prstGeom>
        </p:spPr>
        <p:txBody>
          <a:bodyPr vert="horz" lIns="91440" tIns="45720" rIns="91440" bIns="45720" rtlCol="0" anchor="ctr"/>
          <a:lstStyle>
            <a:lvl1pPr algn="r">
              <a:defRPr sz="1200">
                <a:solidFill>
                  <a:srgbClr val="3E3D39"/>
                </a:solidFill>
              </a:defRPr>
            </a:lvl1pPr>
          </a:lstStyle>
          <a:p>
            <a:fld id="{081DA412-31F5-466B-A57B-D13466D4A896}" type="slidenum">
              <a:rPr lang="es-ES" smtClean="0"/>
              <a:pPr/>
              <a:t>‹#›</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3" name="2 Título"/>
          <p:cNvSpPr>
            <a:spLocks noGrp="1"/>
          </p:cNvSpPr>
          <p:nvPr>
            <p:ph type="ctrTitle"/>
          </p:nvPr>
        </p:nvSpPr>
        <p:spPr>
          <a:xfrm>
            <a:off x="685800" y="3284984"/>
            <a:ext cx="7772400" cy="1829761"/>
          </a:xfrm>
        </p:spPr>
        <p:txBody>
          <a:bodyPr>
            <a:normAutofit fontScale="90000"/>
          </a:bodyPr>
          <a:lstStyle/>
          <a:p>
            <a:r>
              <a:rPr lang="es-ES" sz="3600" b="1" dirty="0">
                <a:solidFill>
                  <a:schemeClr val="tx1">
                    <a:lumMod val="50000"/>
                    <a:lumOff val="50000"/>
                  </a:schemeClr>
                </a:solidFill>
                <a:latin typeface="DIN-Regular" charset="0"/>
                <a:ea typeface="DIN-Regular" charset="0"/>
                <a:cs typeface="DIN-Regular" charset="0"/>
              </a:rPr>
              <a:t> “Buen Gasto Público, en tiempos de crisis. Un desafío Ético.”</a:t>
            </a:r>
            <a:br>
              <a:rPr lang="es-ES" sz="3600" b="1" dirty="0">
                <a:solidFill>
                  <a:schemeClr val="tx1">
                    <a:lumMod val="50000"/>
                    <a:lumOff val="50000"/>
                  </a:schemeClr>
                </a:solidFill>
                <a:latin typeface="DIN-Regular" charset="0"/>
                <a:ea typeface="DIN-Regular" charset="0"/>
                <a:cs typeface="DIN-Regular" charset="0"/>
              </a:rPr>
            </a:br>
            <a:br>
              <a:rPr lang="es-ES" sz="2200" dirty="0">
                <a:solidFill>
                  <a:schemeClr val="tx1">
                    <a:lumMod val="50000"/>
                    <a:lumOff val="50000"/>
                  </a:schemeClr>
                </a:solidFill>
                <a:latin typeface="DIN-Regular" charset="0"/>
                <a:ea typeface="DIN-Regular" charset="0"/>
                <a:cs typeface="DIN-Regular" charset="0"/>
              </a:rPr>
            </a:br>
            <a:r>
              <a:rPr lang="es-ES" sz="4000" b="1" dirty="0">
                <a:latin typeface="DIN-Regular" charset="0"/>
                <a:ea typeface="DIN-Regular" charset="0"/>
                <a:cs typeface="DIN-Regular" charset="0"/>
              </a:rPr>
              <a:t>Dónde Colocar el Foco: </a:t>
            </a:r>
            <a:br>
              <a:rPr lang="es-ES" sz="4000" b="1" dirty="0">
                <a:latin typeface="DIN-Regular" charset="0"/>
                <a:ea typeface="DIN-Regular" charset="0"/>
                <a:cs typeface="DIN-Regular" charset="0"/>
              </a:rPr>
            </a:br>
            <a:r>
              <a:rPr lang="es-ES" sz="4000" b="1" dirty="0">
                <a:latin typeface="DIN-Regular" charset="0"/>
                <a:ea typeface="DIN-Regular" charset="0"/>
                <a:cs typeface="DIN-Regular" charset="0"/>
              </a:rPr>
              <a:t>Algunas reflexiones</a:t>
            </a:r>
            <a:br>
              <a:rPr lang="es-ES" sz="4000" b="1" dirty="0">
                <a:latin typeface="DIN-Regular" charset="0"/>
                <a:ea typeface="DIN-Regular" charset="0"/>
                <a:cs typeface="DIN-Regular" charset="0"/>
              </a:rPr>
            </a:br>
            <a:br>
              <a:rPr lang="es-ES" sz="2200" dirty="0">
                <a:solidFill>
                  <a:schemeClr val="tx1">
                    <a:lumMod val="50000"/>
                    <a:lumOff val="50000"/>
                  </a:schemeClr>
                </a:solidFill>
                <a:latin typeface="DIN-Regular" charset="0"/>
                <a:ea typeface="DIN-Regular" charset="0"/>
                <a:cs typeface="DIN-Regular" charset="0"/>
              </a:rPr>
            </a:br>
            <a:endParaRPr lang="es-ES" sz="2200" b="0" dirty="0">
              <a:solidFill>
                <a:schemeClr val="tx1">
                  <a:lumMod val="50000"/>
                  <a:lumOff val="50000"/>
                </a:schemeClr>
              </a:solidFill>
              <a:effectLst/>
              <a:latin typeface="DIN-Regular" charset="0"/>
              <a:ea typeface="DIN-Regular" charset="0"/>
              <a:cs typeface="DIN-Regular" charset="0"/>
            </a:endParaRPr>
          </a:p>
        </p:txBody>
      </p:sp>
      <p:sp>
        <p:nvSpPr>
          <p:cNvPr id="4" name="2 Título">
            <a:extLst>
              <a:ext uri="{FF2B5EF4-FFF2-40B4-BE49-F238E27FC236}">
                <a16:creationId xmlns:a16="http://schemas.microsoft.com/office/drawing/2014/main" id="{2D073EBD-874B-45DC-894E-9D98C3B79460}"/>
              </a:ext>
            </a:extLst>
          </p:cNvPr>
          <p:cNvSpPr txBox="1">
            <a:spLocks/>
          </p:cNvSpPr>
          <p:nvPr/>
        </p:nvSpPr>
        <p:spPr>
          <a:xfrm>
            <a:off x="467544" y="5229200"/>
            <a:ext cx="7772400" cy="936103"/>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s-ES" sz="2000" b="1" dirty="0">
                <a:solidFill>
                  <a:schemeClr val="tx1">
                    <a:lumMod val="50000"/>
                    <a:lumOff val="50000"/>
                  </a:schemeClr>
                </a:solidFill>
                <a:latin typeface="DIN-Regular" charset="0"/>
                <a:ea typeface="DIN-Regular" charset="0"/>
                <a:cs typeface="DIN-Regular" charset="0"/>
              </a:rPr>
              <a:t> </a:t>
            </a:r>
            <a:r>
              <a:rPr lang="es-ES" sz="2500" b="1" dirty="0">
                <a:solidFill>
                  <a:schemeClr val="tx1">
                    <a:lumMod val="50000"/>
                    <a:lumOff val="50000"/>
                  </a:schemeClr>
                </a:solidFill>
                <a:latin typeface="DIN-Regular" charset="0"/>
                <a:ea typeface="DIN-Regular" charset="0"/>
                <a:cs typeface="DIN-Regular" charset="0"/>
              </a:rPr>
              <a:t>Bettina Horst</a:t>
            </a:r>
            <a:endParaRPr lang="es-ES" sz="1400" dirty="0">
              <a:solidFill>
                <a:schemeClr val="tx1">
                  <a:lumMod val="50000"/>
                  <a:lumOff val="50000"/>
                </a:schemeClr>
              </a:solidFill>
              <a:latin typeface="DIN-Regular" charset="0"/>
              <a:ea typeface="DIN-Regular" charset="0"/>
              <a:cs typeface="DIN-Regular" charset="0"/>
            </a:endParaRPr>
          </a:p>
        </p:txBody>
      </p:sp>
    </p:spTree>
    <p:extLst>
      <p:ext uri="{BB962C8B-B14F-4D97-AF65-F5344CB8AC3E}">
        <p14:creationId xmlns:p14="http://schemas.microsoft.com/office/powerpoint/2010/main" val="1169477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434D1-EAC7-4523-AAE7-2C0BAB608B6B}"/>
              </a:ext>
            </a:extLst>
          </p:cNvPr>
          <p:cNvSpPr>
            <a:spLocks noGrp="1"/>
          </p:cNvSpPr>
          <p:nvPr>
            <p:ph type="title"/>
          </p:nvPr>
        </p:nvSpPr>
        <p:spPr>
          <a:xfrm>
            <a:off x="611560" y="457200"/>
            <a:ext cx="7758138" cy="1143000"/>
          </a:xfrm>
        </p:spPr>
        <p:txBody>
          <a:bodyPr/>
          <a:lstStyle/>
          <a:p>
            <a:r>
              <a:rPr lang="es-CL" dirty="0"/>
              <a:t>Necesidad de Reasignar </a:t>
            </a:r>
          </a:p>
        </p:txBody>
      </p:sp>
      <p:sp>
        <p:nvSpPr>
          <p:cNvPr id="3" name="Content Placeholder 2">
            <a:extLst>
              <a:ext uri="{FF2B5EF4-FFF2-40B4-BE49-F238E27FC236}">
                <a16:creationId xmlns:a16="http://schemas.microsoft.com/office/drawing/2014/main" id="{7E90DB51-1D16-47E5-B7DE-E17D5196CEFC}"/>
              </a:ext>
            </a:extLst>
          </p:cNvPr>
          <p:cNvSpPr>
            <a:spLocks noGrp="1"/>
          </p:cNvSpPr>
          <p:nvPr>
            <p:ph idx="1"/>
          </p:nvPr>
        </p:nvSpPr>
        <p:spPr>
          <a:xfrm>
            <a:off x="438136" y="1939563"/>
            <a:ext cx="8229600" cy="4800600"/>
          </a:xfrm>
        </p:spPr>
        <p:txBody>
          <a:bodyPr>
            <a:normAutofit fontScale="85000" lnSpcReduction="20000"/>
          </a:bodyPr>
          <a:lstStyle/>
          <a:p>
            <a:r>
              <a:rPr lang="es-CL" dirty="0"/>
              <a:t>Para este año los gastos fiscales serán un 42% superiores a los ingresos. </a:t>
            </a:r>
          </a:p>
          <a:p>
            <a:r>
              <a:rPr lang="es-CL" dirty="0"/>
              <a:t>Déficit fiscal proyectado para este año 8%.</a:t>
            </a:r>
          </a:p>
          <a:p>
            <a:r>
              <a:rPr lang="es-CL" dirty="0"/>
              <a:t>Del total de agenda Crisis Covid-19 US$17.000 millones, US$ 2.000 millones provendrían de reasignaciones.</a:t>
            </a:r>
          </a:p>
          <a:p>
            <a:r>
              <a:rPr lang="es-CL" dirty="0"/>
              <a:t>Dado el aumento en la tasa de pobreza y vulnerabilidad de hogares de clase media que deberemos enfrentar en el futuro inmediato, se requiere una oferta social más flexible.</a:t>
            </a:r>
          </a:p>
          <a:p>
            <a:pPr marL="0" indent="0">
              <a:buNone/>
            </a:pPr>
            <a:endParaRPr lang="es-CL" dirty="0"/>
          </a:p>
          <a:p>
            <a:pPr marL="0" indent="0" algn="ctr">
              <a:buNone/>
            </a:pPr>
            <a:r>
              <a:rPr lang="es-CL" b="1" dirty="0">
                <a:solidFill>
                  <a:srgbClr val="FF8200"/>
                </a:solidFill>
              </a:rPr>
              <a:t>Pero ítems de gasto a reasignar son mas bien paliativos de corto plazo</a:t>
            </a:r>
          </a:p>
        </p:txBody>
      </p:sp>
      <p:sp>
        <p:nvSpPr>
          <p:cNvPr id="4" name="3 Marcador de número de diapositiva"/>
          <p:cNvSpPr>
            <a:spLocks noGrp="1"/>
          </p:cNvSpPr>
          <p:nvPr>
            <p:ph type="sldNum" sz="quarter" idx="12"/>
          </p:nvPr>
        </p:nvSpPr>
        <p:spPr/>
        <p:txBody>
          <a:bodyPr/>
          <a:lstStyle/>
          <a:p>
            <a:pPr>
              <a:defRPr/>
            </a:pPr>
            <a:fld id="{B3C67611-DBAF-194C-9A0B-85C09F86DCF2}" type="slidenum">
              <a:rPr lang="es-ES" smtClean="0"/>
              <a:pPr>
                <a:defRPr/>
              </a:pPr>
              <a:t>2</a:t>
            </a:fld>
            <a:endParaRPr lang="es-ES" dirty="0"/>
          </a:p>
        </p:txBody>
      </p:sp>
    </p:spTree>
    <p:extLst>
      <p:ext uri="{BB962C8B-B14F-4D97-AF65-F5344CB8AC3E}">
        <p14:creationId xmlns:p14="http://schemas.microsoft.com/office/powerpoint/2010/main" val="2777772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434D1-EAC7-4523-AAE7-2C0BAB608B6B}"/>
              </a:ext>
            </a:extLst>
          </p:cNvPr>
          <p:cNvSpPr>
            <a:spLocks noGrp="1"/>
          </p:cNvSpPr>
          <p:nvPr>
            <p:ph type="title"/>
          </p:nvPr>
        </p:nvSpPr>
        <p:spPr>
          <a:xfrm>
            <a:off x="1043608" y="426563"/>
            <a:ext cx="7758138" cy="1143000"/>
          </a:xfrm>
        </p:spPr>
        <p:txBody>
          <a:bodyPr/>
          <a:lstStyle/>
          <a:p>
            <a:r>
              <a:rPr lang="es-CL" dirty="0"/>
              <a:t>Donde se está reasignando</a:t>
            </a:r>
          </a:p>
        </p:txBody>
      </p:sp>
      <p:sp>
        <p:nvSpPr>
          <p:cNvPr id="3" name="Content Placeholder 2">
            <a:extLst>
              <a:ext uri="{FF2B5EF4-FFF2-40B4-BE49-F238E27FC236}">
                <a16:creationId xmlns:a16="http://schemas.microsoft.com/office/drawing/2014/main" id="{7E90DB51-1D16-47E5-B7DE-E17D5196CEFC}"/>
              </a:ext>
            </a:extLst>
          </p:cNvPr>
          <p:cNvSpPr>
            <a:spLocks noGrp="1"/>
          </p:cNvSpPr>
          <p:nvPr>
            <p:ph idx="1"/>
          </p:nvPr>
        </p:nvSpPr>
        <p:spPr>
          <a:xfrm>
            <a:off x="438136" y="1600200"/>
            <a:ext cx="8229600" cy="5139963"/>
          </a:xfrm>
        </p:spPr>
        <p:txBody>
          <a:bodyPr>
            <a:normAutofit fontScale="85000" lnSpcReduction="20000"/>
          </a:bodyPr>
          <a:lstStyle/>
          <a:p>
            <a:r>
              <a:rPr lang="es-CL" dirty="0"/>
              <a:t>Reasignaciones de ahora además de las de marzo, nos lleva a un total de US$ 2.500 millones (Gasto Corriente US$ 1 mil millones, de Capital US$ 1,5 mil millones)</a:t>
            </a:r>
          </a:p>
          <a:p>
            <a:pPr marL="0" indent="0">
              <a:buNone/>
            </a:pPr>
            <a:r>
              <a:rPr lang="es-MX" dirty="0"/>
              <a:t>Criterios </a:t>
            </a:r>
          </a:p>
          <a:p>
            <a:pPr marL="514350" indent="-514350">
              <a:buFont typeface="+mj-lt"/>
              <a:buAutoNum type="alphaLcParenR"/>
            </a:pPr>
            <a:r>
              <a:rPr lang="es-MX" sz="2600" dirty="0"/>
              <a:t>Reducción de horas extraordinarias y viáticos.</a:t>
            </a:r>
          </a:p>
          <a:p>
            <a:pPr marL="514350" indent="-514350">
              <a:buFont typeface="+mj-lt"/>
              <a:buAutoNum type="alphaLcParenR"/>
            </a:pPr>
            <a:r>
              <a:rPr lang="es-MX" sz="2600" dirty="0"/>
              <a:t>Reducción de bienes y servicios de consumo en todos los servicios.</a:t>
            </a:r>
          </a:p>
          <a:p>
            <a:pPr marL="514350" indent="-514350">
              <a:buFont typeface="+mj-lt"/>
              <a:buAutoNum type="alphaLcParenR"/>
            </a:pPr>
            <a:r>
              <a:rPr lang="es-MX" sz="2600" dirty="0"/>
              <a:t>Reducción en adquisición de activos no financieros, por no renovación de equipos, mobiliario y vehículos.</a:t>
            </a:r>
          </a:p>
          <a:p>
            <a:pPr marL="514350" indent="-514350">
              <a:buFont typeface="+mj-lt"/>
              <a:buAutoNum type="alphaLcParenR"/>
            </a:pPr>
            <a:r>
              <a:rPr lang="es-MX" sz="2600" dirty="0"/>
              <a:t>Rebaja presupuestaria en programas no establecidos en leyes permanentes.</a:t>
            </a:r>
          </a:p>
          <a:p>
            <a:pPr marL="514350" indent="-514350">
              <a:buFont typeface="+mj-lt"/>
              <a:buAutoNum type="alphaLcParenR"/>
            </a:pPr>
            <a:r>
              <a:rPr lang="es-MX" sz="2600" dirty="0"/>
              <a:t>Rebaja en gastos de inversión y transferencias de capital por ralentización de proyectos en ejecución e inicio de nuevos proyectos.</a:t>
            </a:r>
          </a:p>
          <a:p>
            <a:pPr marL="514350" indent="-514350">
              <a:buFont typeface="+mj-lt"/>
              <a:buAutoNum type="alphaLcParenR"/>
            </a:pPr>
            <a:r>
              <a:rPr lang="es-MX" sz="2600" dirty="0"/>
              <a:t>Revisión del pago de cuotas a organismos internacionales.</a:t>
            </a:r>
          </a:p>
          <a:p>
            <a:endParaRPr lang="es-CL" dirty="0"/>
          </a:p>
          <a:p>
            <a:endParaRPr lang="es-CL" dirty="0"/>
          </a:p>
        </p:txBody>
      </p:sp>
      <p:sp>
        <p:nvSpPr>
          <p:cNvPr id="4" name="3 Marcador de número de diapositiva"/>
          <p:cNvSpPr>
            <a:spLocks noGrp="1"/>
          </p:cNvSpPr>
          <p:nvPr>
            <p:ph type="sldNum" sz="quarter" idx="12"/>
          </p:nvPr>
        </p:nvSpPr>
        <p:spPr/>
        <p:txBody>
          <a:bodyPr/>
          <a:lstStyle/>
          <a:p>
            <a:pPr>
              <a:defRPr/>
            </a:pPr>
            <a:fld id="{B3C67611-DBAF-194C-9A0B-85C09F86DCF2}" type="slidenum">
              <a:rPr lang="es-ES" smtClean="0"/>
              <a:pPr>
                <a:defRPr/>
              </a:pPr>
              <a:t>3</a:t>
            </a:fld>
            <a:endParaRPr lang="es-ES" dirty="0"/>
          </a:p>
        </p:txBody>
      </p:sp>
    </p:spTree>
    <p:extLst>
      <p:ext uri="{BB962C8B-B14F-4D97-AF65-F5344CB8AC3E}">
        <p14:creationId xmlns:p14="http://schemas.microsoft.com/office/powerpoint/2010/main" val="236656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434D1-EAC7-4523-AAE7-2C0BAB608B6B}"/>
              </a:ext>
            </a:extLst>
          </p:cNvPr>
          <p:cNvSpPr>
            <a:spLocks noGrp="1"/>
          </p:cNvSpPr>
          <p:nvPr>
            <p:ph type="title"/>
          </p:nvPr>
        </p:nvSpPr>
        <p:spPr>
          <a:xfrm>
            <a:off x="539552" y="679237"/>
            <a:ext cx="7758138" cy="1143000"/>
          </a:xfrm>
        </p:spPr>
        <p:txBody>
          <a:bodyPr/>
          <a:lstStyle/>
          <a:p>
            <a:r>
              <a:rPr lang="es-CL" dirty="0"/>
              <a:t>Cuatro Ejes</a:t>
            </a:r>
          </a:p>
        </p:txBody>
      </p:sp>
      <p:sp>
        <p:nvSpPr>
          <p:cNvPr id="3" name="Content Placeholder 2">
            <a:extLst>
              <a:ext uri="{FF2B5EF4-FFF2-40B4-BE49-F238E27FC236}">
                <a16:creationId xmlns:a16="http://schemas.microsoft.com/office/drawing/2014/main" id="{7E90DB51-1D16-47E5-B7DE-E17D5196CEFC}"/>
              </a:ext>
            </a:extLst>
          </p:cNvPr>
          <p:cNvSpPr>
            <a:spLocks noGrp="1"/>
          </p:cNvSpPr>
          <p:nvPr>
            <p:ph idx="1"/>
          </p:nvPr>
        </p:nvSpPr>
        <p:spPr>
          <a:xfrm>
            <a:off x="438136" y="2095650"/>
            <a:ext cx="8229600" cy="4525963"/>
          </a:xfrm>
        </p:spPr>
        <p:txBody>
          <a:bodyPr/>
          <a:lstStyle/>
          <a:p>
            <a:r>
              <a:rPr lang="es-CL" dirty="0"/>
              <a:t>Evaluación e Impacto del Gasto Social</a:t>
            </a:r>
          </a:p>
          <a:p>
            <a:r>
              <a:rPr lang="es-CL" dirty="0"/>
              <a:t>Gasto en funcionamiento del Estado</a:t>
            </a:r>
          </a:p>
          <a:p>
            <a:r>
              <a:rPr lang="es-CL" dirty="0"/>
              <a:t>Inversión Pública</a:t>
            </a:r>
          </a:p>
          <a:p>
            <a:r>
              <a:rPr lang="es-CL" dirty="0"/>
              <a:t>Mejor Gestión. Mayor Gasto pero sin mejores resultados. Incentivos correctos. </a:t>
            </a:r>
          </a:p>
        </p:txBody>
      </p:sp>
      <p:sp>
        <p:nvSpPr>
          <p:cNvPr id="4" name="3 Marcador de número de diapositiva"/>
          <p:cNvSpPr>
            <a:spLocks noGrp="1"/>
          </p:cNvSpPr>
          <p:nvPr>
            <p:ph type="sldNum" sz="quarter" idx="12"/>
          </p:nvPr>
        </p:nvSpPr>
        <p:spPr/>
        <p:txBody>
          <a:bodyPr/>
          <a:lstStyle/>
          <a:p>
            <a:pPr>
              <a:defRPr/>
            </a:pPr>
            <a:fld id="{B3C67611-DBAF-194C-9A0B-85C09F86DCF2}" type="slidenum">
              <a:rPr lang="es-ES" smtClean="0"/>
              <a:pPr>
                <a:defRPr/>
              </a:pPr>
              <a:t>4</a:t>
            </a:fld>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434D1-EAC7-4523-AAE7-2C0BAB608B6B}"/>
              </a:ext>
            </a:extLst>
          </p:cNvPr>
          <p:cNvSpPr>
            <a:spLocks noGrp="1"/>
          </p:cNvSpPr>
          <p:nvPr>
            <p:ph type="title"/>
          </p:nvPr>
        </p:nvSpPr>
        <p:spPr>
          <a:xfrm>
            <a:off x="1907704" y="274638"/>
            <a:ext cx="6307634" cy="1143000"/>
          </a:xfrm>
        </p:spPr>
        <p:txBody>
          <a:bodyPr>
            <a:normAutofit fontScale="90000"/>
          </a:bodyPr>
          <a:lstStyle/>
          <a:p>
            <a:r>
              <a:rPr lang="es-CL" dirty="0"/>
              <a:t>1. Evaluación e Impacto del Gasto Social</a:t>
            </a:r>
          </a:p>
        </p:txBody>
      </p:sp>
      <p:sp>
        <p:nvSpPr>
          <p:cNvPr id="3" name="Content Placeholder 2">
            <a:extLst>
              <a:ext uri="{FF2B5EF4-FFF2-40B4-BE49-F238E27FC236}">
                <a16:creationId xmlns:a16="http://schemas.microsoft.com/office/drawing/2014/main" id="{7E90DB51-1D16-47E5-B7DE-E17D5196CEFC}"/>
              </a:ext>
            </a:extLst>
          </p:cNvPr>
          <p:cNvSpPr>
            <a:spLocks noGrp="1"/>
          </p:cNvSpPr>
          <p:nvPr>
            <p:ph idx="1"/>
          </p:nvPr>
        </p:nvSpPr>
        <p:spPr>
          <a:xfrm>
            <a:off x="457200" y="1600200"/>
            <a:ext cx="8229600" cy="4999456"/>
          </a:xfrm>
        </p:spPr>
        <p:txBody>
          <a:bodyPr>
            <a:normAutofit/>
          </a:bodyPr>
          <a:lstStyle/>
          <a:p>
            <a:r>
              <a:rPr lang="es-CL" sz="2400" dirty="0"/>
              <a:t>Se evalúa poco</a:t>
            </a:r>
          </a:p>
          <a:p>
            <a:pPr marL="0" indent="0">
              <a:buNone/>
            </a:pPr>
            <a:r>
              <a:rPr lang="es-CL" sz="2000" dirty="0"/>
              <a:t>Para el año 2018, del total de recursos del presupuesto los programas sociales evaluados (MDS) sólo representaron un 2,4% del total del gasto públicos. Los otros programas evaluados (DIPRES) solo representan el 1,3% del gasto.</a:t>
            </a:r>
          </a:p>
          <a:p>
            <a:pPr marL="0" indent="0">
              <a:buNone/>
            </a:pPr>
            <a:endParaRPr lang="es-CL" sz="2000" dirty="0"/>
          </a:p>
          <a:p>
            <a:r>
              <a:rPr lang="es-CL" sz="2400" dirty="0"/>
              <a:t>Mal resultado de las evaluaciones</a:t>
            </a:r>
          </a:p>
          <a:p>
            <a:pPr marL="0" indent="0">
              <a:buNone/>
            </a:pPr>
            <a:r>
              <a:rPr lang="es-MX" sz="2000" dirty="0"/>
              <a:t>Del total de recursos evaluados entre los años 2011 y 2019, el 60% corresponde a programas calificados como “insuficientes”. 5% corresponde a programas “bien evaluados”. Para los años 2018-2019 solo 9 de los 17 programas evaluados tenían información para el componente resultados. </a:t>
            </a:r>
          </a:p>
          <a:p>
            <a:pPr marL="0" indent="0">
              <a:buNone/>
            </a:pPr>
            <a:endParaRPr lang="es-CL" sz="2000" dirty="0"/>
          </a:p>
          <a:p>
            <a:r>
              <a:rPr lang="es-CL" sz="2400" dirty="0"/>
              <a:t>Multiplicidad de programas sociales</a:t>
            </a:r>
          </a:p>
          <a:p>
            <a:pPr marL="0" indent="0">
              <a:buNone/>
            </a:pPr>
            <a:r>
              <a:rPr lang="es-MX" sz="2000" dirty="0"/>
              <a:t>85 Programas para reducir la pobreza por ingresos se encuentran en 6 ministerios y 12 servicios y 1 fundación de la presidencia. (Fuente: MDS 2019) </a:t>
            </a:r>
            <a:endParaRPr lang="es-CL" sz="2000" dirty="0"/>
          </a:p>
        </p:txBody>
      </p:sp>
      <p:sp>
        <p:nvSpPr>
          <p:cNvPr id="4" name="3 Marcador de número de diapositiva"/>
          <p:cNvSpPr>
            <a:spLocks noGrp="1"/>
          </p:cNvSpPr>
          <p:nvPr>
            <p:ph type="sldNum" sz="quarter" idx="12"/>
          </p:nvPr>
        </p:nvSpPr>
        <p:spPr/>
        <p:txBody>
          <a:bodyPr/>
          <a:lstStyle/>
          <a:p>
            <a:pPr>
              <a:defRPr/>
            </a:pPr>
            <a:fld id="{B3C67611-DBAF-194C-9A0B-85C09F86DCF2}" type="slidenum">
              <a:rPr lang="es-ES" smtClean="0"/>
              <a:pPr>
                <a:defRPr/>
              </a:pPr>
              <a:t>5</a:t>
            </a:fld>
            <a:endParaRPr lang="es-ES" dirty="0"/>
          </a:p>
        </p:txBody>
      </p:sp>
    </p:spTree>
    <p:extLst>
      <p:ext uri="{BB962C8B-B14F-4D97-AF65-F5344CB8AC3E}">
        <p14:creationId xmlns:p14="http://schemas.microsoft.com/office/powerpoint/2010/main" val="3901553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434D1-EAC7-4523-AAE7-2C0BAB608B6B}"/>
              </a:ext>
            </a:extLst>
          </p:cNvPr>
          <p:cNvSpPr>
            <a:spLocks noGrp="1"/>
          </p:cNvSpPr>
          <p:nvPr>
            <p:ph type="title"/>
          </p:nvPr>
        </p:nvSpPr>
        <p:spPr>
          <a:xfrm>
            <a:off x="1907704" y="274638"/>
            <a:ext cx="6307634" cy="1143000"/>
          </a:xfrm>
        </p:spPr>
        <p:txBody>
          <a:bodyPr>
            <a:normAutofit fontScale="90000"/>
          </a:bodyPr>
          <a:lstStyle/>
          <a:p>
            <a:r>
              <a:rPr lang="es-CL" dirty="0"/>
              <a:t>2. Gasto en Funcionamiento del Estado</a:t>
            </a:r>
          </a:p>
        </p:txBody>
      </p:sp>
      <p:sp>
        <p:nvSpPr>
          <p:cNvPr id="3" name="Content Placeholder 2">
            <a:extLst>
              <a:ext uri="{FF2B5EF4-FFF2-40B4-BE49-F238E27FC236}">
                <a16:creationId xmlns:a16="http://schemas.microsoft.com/office/drawing/2014/main" id="{7E90DB51-1D16-47E5-B7DE-E17D5196CEFC}"/>
              </a:ext>
            </a:extLst>
          </p:cNvPr>
          <p:cNvSpPr>
            <a:spLocks noGrp="1"/>
          </p:cNvSpPr>
          <p:nvPr>
            <p:ph idx="1"/>
          </p:nvPr>
        </p:nvSpPr>
        <p:spPr>
          <a:xfrm>
            <a:off x="457200" y="1600200"/>
            <a:ext cx="8229600" cy="4999456"/>
          </a:xfrm>
        </p:spPr>
        <p:txBody>
          <a:bodyPr>
            <a:normAutofit lnSpcReduction="10000"/>
          </a:bodyPr>
          <a:lstStyle/>
          <a:p>
            <a:r>
              <a:rPr lang="es-CL" sz="2400" dirty="0"/>
              <a:t>Ministerios y Servicios</a:t>
            </a:r>
          </a:p>
          <a:p>
            <a:pPr marL="0" indent="0">
              <a:buNone/>
            </a:pPr>
            <a:r>
              <a:rPr lang="es-CL" sz="2000" dirty="0"/>
              <a:t>24 Ministerios. 6 de los últimos 10 años. </a:t>
            </a:r>
          </a:p>
          <a:p>
            <a:pPr marL="0" indent="0">
              <a:buNone/>
            </a:pPr>
            <a:r>
              <a:rPr lang="es-CL" sz="2000" dirty="0"/>
              <a:t>Ministerios con un solo servicio (2). 16 </a:t>
            </a:r>
            <a:r>
              <a:rPr lang="es-CL" sz="2000" dirty="0" err="1"/>
              <a:t>Seremias</a:t>
            </a:r>
            <a:r>
              <a:rPr lang="es-CL" sz="2000" dirty="0"/>
              <a:t>, 16 Direcciones Regionales</a:t>
            </a:r>
          </a:p>
          <a:p>
            <a:pPr marL="0" indent="0">
              <a:buNone/>
            </a:pPr>
            <a:endParaRPr lang="es-CL" sz="2000" dirty="0"/>
          </a:p>
          <a:p>
            <a:r>
              <a:rPr lang="es-CL" sz="2400" dirty="0"/>
              <a:t>Nueva Estructura Regional</a:t>
            </a:r>
          </a:p>
          <a:p>
            <a:pPr marL="0" indent="0">
              <a:buNone/>
            </a:pPr>
            <a:r>
              <a:rPr lang="es-MX" sz="2100" dirty="0"/>
              <a:t>En capitales regionales además del Delegado Presidencial Regional, hay un Delegado Presidencial Provincial.</a:t>
            </a:r>
          </a:p>
          <a:p>
            <a:pPr marL="0" indent="0">
              <a:buNone/>
            </a:pPr>
            <a:endParaRPr lang="es-CL" sz="2000" dirty="0"/>
          </a:p>
          <a:p>
            <a:r>
              <a:rPr lang="es-CL" sz="2400" dirty="0"/>
              <a:t>Transferencia de Competencias a Gobiernos Regionales</a:t>
            </a:r>
          </a:p>
          <a:p>
            <a:pPr marL="0" indent="0">
              <a:buNone/>
            </a:pPr>
            <a:r>
              <a:rPr lang="es-MX" sz="2000" dirty="0"/>
              <a:t>Riesgo de duplicar funciones. </a:t>
            </a:r>
          </a:p>
          <a:p>
            <a:pPr marL="0" indent="0">
              <a:buNone/>
            </a:pPr>
            <a:endParaRPr lang="es-MX" sz="2000" dirty="0"/>
          </a:p>
          <a:p>
            <a:r>
              <a:rPr lang="es-CL" sz="2400" dirty="0"/>
              <a:t>Programas de promoción y fomento</a:t>
            </a:r>
          </a:p>
          <a:p>
            <a:pPr marL="0" indent="0">
              <a:buNone/>
            </a:pPr>
            <a:r>
              <a:rPr lang="es-MX" sz="2000" dirty="0"/>
              <a:t>Fraccionamiento de programas. Necesidad de reordenar la oferta de programas.</a:t>
            </a:r>
            <a:endParaRPr lang="es-CL" sz="2000" dirty="0"/>
          </a:p>
        </p:txBody>
      </p:sp>
      <p:sp>
        <p:nvSpPr>
          <p:cNvPr id="4" name="3 Marcador de número de diapositiva"/>
          <p:cNvSpPr>
            <a:spLocks noGrp="1"/>
          </p:cNvSpPr>
          <p:nvPr>
            <p:ph type="sldNum" sz="quarter" idx="12"/>
          </p:nvPr>
        </p:nvSpPr>
        <p:spPr/>
        <p:txBody>
          <a:bodyPr/>
          <a:lstStyle/>
          <a:p>
            <a:pPr>
              <a:defRPr/>
            </a:pPr>
            <a:fld id="{B3C67611-DBAF-194C-9A0B-85C09F86DCF2}" type="slidenum">
              <a:rPr lang="es-ES" smtClean="0"/>
              <a:pPr>
                <a:defRPr/>
              </a:pPr>
              <a:t>6</a:t>
            </a:fld>
            <a:endParaRPr lang="es-ES" dirty="0"/>
          </a:p>
        </p:txBody>
      </p:sp>
    </p:spTree>
    <p:extLst>
      <p:ext uri="{BB962C8B-B14F-4D97-AF65-F5344CB8AC3E}">
        <p14:creationId xmlns:p14="http://schemas.microsoft.com/office/powerpoint/2010/main" val="3721553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434D1-EAC7-4523-AAE7-2C0BAB608B6B}"/>
              </a:ext>
            </a:extLst>
          </p:cNvPr>
          <p:cNvSpPr>
            <a:spLocks noGrp="1"/>
          </p:cNvSpPr>
          <p:nvPr>
            <p:ph type="title"/>
          </p:nvPr>
        </p:nvSpPr>
        <p:spPr>
          <a:xfrm>
            <a:off x="1907704" y="274638"/>
            <a:ext cx="6307634" cy="1143000"/>
          </a:xfrm>
        </p:spPr>
        <p:txBody>
          <a:bodyPr>
            <a:normAutofit/>
          </a:bodyPr>
          <a:lstStyle/>
          <a:p>
            <a:r>
              <a:rPr lang="es-CL" dirty="0"/>
              <a:t>3. Inversión Pública</a:t>
            </a:r>
          </a:p>
        </p:txBody>
      </p:sp>
      <p:sp>
        <p:nvSpPr>
          <p:cNvPr id="3" name="Content Placeholder 2">
            <a:extLst>
              <a:ext uri="{FF2B5EF4-FFF2-40B4-BE49-F238E27FC236}">
                <a16:creationId xmlns:a16="http://schemas.microsoft.com/office/drawing/2014/main" id="{7E90DB51-1D16-47E5-B7DE-E17D5196CEFC}"/>
              </a:ext>
            </a:extLst>
          </p:cNvPr>
          <p:cNvSpPr>
            <a:spLocks noGrp="1"/>
          </p:cNvSpPr>
          <p:nvPr>
            <p:ph idx="1"/>
          </p:nvPr>
        </p:nvSpPr>
        <p:spPr>
          <a:xfrm>
            <a:off x="457200" y="1600200"/>
            <a:ext cx="8229600" cy="4999456"/>
          </a:xfrm>
        </p:spPr>
        <p:txBody>
          <a:bodyPr>
            <a:normAutofit/>
          </a:bodyPr>
          <a:lstStyle/>
          <a:p>
            <a:r>
              <a:rPr lang="es-CL" sz="2400" dirty="0"/>
              <a:t>Fuerte fraccionamiento de las decisiones de inversión en el territorio. </a:t>
            </a:r>
          </a:p>
          <a:p>
            <a:pPr marL="0" indent="0">
              <a:buNone/>
            </a:pPr>
            <a:r>
              <a:rPr lang="es-CL" sz="2000" dirty="0"/>
              <a:t>Menor coordinación territorial de la inversión. Fondos Regionales son ejecutados mayoritariamente por municipios (=burocracia, incertidumbre)</a:t>
            </a:r>
          </a:p>
          <a:p>
            <a:pPr marL="0" indent="0">
              <a:buNone/>
            </a:pPr>
            <a:endParaRPr lang="es-CL" sz="2000" dirty="0"/>
          </a:p>
          <a:p>
            <a:r>
              <a:rPr lang="es-CL" sz="2400" dirty="0"/>
              <a:t>Sistema Nacional de Inversiones</a:t>
            </a:r>
          </a:p>
          <a:p>
            <a:pPr marL="0" indent="0">
              <a:buNone/>
            </a:pPr>
            <a:r>
              <a:rPr lang="es-MX" sz="2100" dirty="0"/>
              <a:t>Si bien hay una evaluación ex antes de la rentabilidad social de los proyectos, no hay una evaluación ex post. Buena parte de los proyectos tienen un incremento de presupuesto durante su ejecución (10%).</a:t>
            </a:r>
          </a:p>
          <a:p>
            <a:pPr marL="0" indent="0">
              <a:buNone/>
            </a:pPr>
            <a:endParaRPr lang="es-CL" sz="2000" dirty="0"/>
          </a:p>
          <a:p>
            <a:pPr marL="0" indent="0">
              <a:buNone/>
            </a:pPr>
            <a:endParaRPr lang="es-CL" sz="2000" dirty="0"/>
          </a:p>
        </p:txBody>
      </p:sp>
      <p:sp>
        <p:nvSpPr>
          <p:cNvPr id="4" name="3 Marcador de número de diapositiva"/>
          <p:cNvSpPr>
            <a:spLocks noGrp="1"/>
          </p:cNvSpPr>
          <p:nvPr>
            <p:ph type="sldNum" sz="quarter" idx="12"/>
          </p:nvPr>
        </p:nvSpPr>
        <p:spPr/>
        <p:txBody>
          <a:bodyPr/>
          <a:lstStyle/>
          <a:p>
            <a:pPr>
              <a:defRPr/>
            </a:pPr>
            <a:fld id="{B3C67611-DBAF-194C-9A0B-85C09F86DCF2}" type="slidenum">
              <a:rPr lang="es-ES" smtClean="0"/>
              <a:pPr>
                <a:defRPr/>
              </a:pPr>
              <a:t>7</a:t>
            </a:fld>
            <a:endParaRPr lang="es-ES" dirty="0"/>
          </a:p>
        </p:txBody>
      </p:sp>
    </p:spTree>
    <p:extLst>
      <p:ext uri="{BB962C8B-B14F-4D97-AF65-F5344CB8AC3E}">
        <p14:creationId xmlns:p14="http://schemas.microsoft.com/office/powerpoint/2010/main" val="696247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434D1-EAC7-4523-AAE7-2C0BAB608B6B}"/>
              </a:ext>
            </a:extLst>
          </p:cNvPr>
          <p:cNvSpPr>
            <a:spLocks noGrp="1"/>
          </p:cNvSpPr>
          <p:nvPr>
            <p:ph type="title"/>
          </p:nvPr>
        </p:nvSpPr>
        <p:spPr>
          <a:xfrm>
            <a:off x="1907704" y="274638"/>
            <a:ext cx="6307634" cy="1143000"/>
          </a:xfrm>
        </p:spPr>
        <p:txBody>
          <a:bodyPr>
            <a:normAutofit/>
          </a:bodyPr>
          <a:lstStyle/>
          <a:p>
            <a:r>
              <a:rPr lang="es-CL" dirty="0"/>
              <a:t>4. Mejor Gestión</a:t>
            </a:r>
          </a:p>
        </p:txBody>
      </p:sp>
      <p:sp>
        <p:nvSpPr>
          <p:cNvPr id="3" name="Content Placeholder 2">
            <a:extLst>
              <a:ext uri="{FF2B5EF4-FFF2-40B4-BE49-F238E27FC236}">
                <a16:creationId xmlns:a16="http://schemas.microsoft.com/office/drawing/2014/main" id="{7E90DB51-1D16-47E5-B7DE-E17D5196CEFC}"/>
              </a:ext>
            </a:extLst>
          </p:cNvPr>
          <p:cNvSpPr>
            <a:spLocks noGrp="1"/>
          </p:cNvSpPr>
          <p:nvPr>
            <p:ph idx="1"/>
          </p:nvPr>
        </p:nvSpPr>
        <p:spPr>
          <a:xfrm>
            <a:off x="457200" y="1600200"/>
            <a:ext cx="8229600" cy="4999456"/>
          </a:xfrm>
        </p:spPr>
        <p:txBody>
          <a:bodyPr>
            <a:normAutofit/>
          </a:bodyPr>
          <a:lstStyle/>
          <a:p>
            <a:r>
              <a:rPr lang="es-CL" sz="2400" dirty="0"/>
              <a:t>Salud</a:t>
            </a:r>
            <a:endParaRPr lang="es-CL" sz="2000" dirty="0"/>
          </a:p>
          <a:p>
            <a:pPr marL="0" indent="0">
              <a:buNone/>
            </a:pPr>
            <a:r>
              <a:rPr lang="es-CL" sz="2000" dirty="0"/>
              <a:t>Fuente: </a:t>
            </a:r>
            <a:r>
              <a:rPr lang="es-CL" sz="2000" dirty="0" err="1"/>
              <a:t>MInostroza</a:t>
            </a:r>
            <a:r>
              <a:rPr lang="es-CL" sz="2000" dirty="0"/>
              <a:t>, </a:t>
            </a:r>
          </a:p>
          <a:p>
            <a:pPr marL="0" indent="0">
              <a:buNone/>
            </a:pPr>
            <a:r>
              <a:rPr lang="es-CL" sz="2000" dirty="0"/>
              <a:t>Congreso 2019.</a:t>
            </a:r>
          </a:p>
          <a:p>
            <a:endParaRPr lang="es-CL" sz="2400" dirty="0"/>
          </a:p>
          <a:p>
            <a:endParaRPr lang="es-CL" sz="2400" dirty="0"/>
          </a:p>
          <a:p>
            <a:endParaRPr lang="es-CL" sz="2400" dirty="0"/>
          </a:p>
          <a:p>
            <a:endParaRPr lang="es-CL" sz="2400" dirty="0"/>
          </a:p>
          <a:p>
            <a:endParaRPr lang="es-CL" sz="2400" dirty="0"/>
          </a:p>
          <a:p>
            <a:r>
              <a:rPr lang="es-CL" sz="2400" dirty="0"/>
              <a:t>Eficiencia en el Uso de Pabellones</a:t>
            </a:r>
          </a:p>
          <a:p>
            <a:pPr marL="0" indent="0">
              <a:buNone/>
            </a:pPr>
            <a:r>
              <a:rPr lang="es-CL" sz="2100" dirty="0"/>
              <a:t>Resultados Informe Comisión Nacional Productividad. Q</a:t>
            </a:r>
            <a:r>
              <a:rPr lang="es-MX" sz="2100" dirty="0" err="1"/>
              <a:t>uirófanos</a:t>
            </a:r>
            <a:r>
              <a:rPr lang="es-MX" sz="2100" dirty="0"/>
              <a:t> son utilizados un 53% del tiempo programado (80% considerado buenas </a:t>
            </a:r>
            <a:r>
              <a:rPr lang="es-MX" sz="2100"/>
              <a:t>prácticas).</a:t>
            </a:r>
            <a:endParaRPr lang="es-CL" sz="2000" dirty="0"/>
          </a:p>
          <a:p>
            <a:pPr marL="0" indent="0">
              <a:buNone/>
            </a:pPr>
            <a:endParaRPr lang="es-CL" sz="2000" dirty="0"/>
          </a:p>
        </p:txBody>
      </p:sp>
      <p:sp>
        <p:nvSpPr>
          <p:cNvPr id="4" name="3 Marcador de número de diapositiva"/>
          <p:cNvSpPr>
            <a:spLocks noGrp="1"/>
          </p:cNvSpPr>
          <p:nvPr>
            <p:ph type="sldNum" sz="quarter" idx="12"/>
          </p:nvPr>
        </p:nvSpPr>
        <p:spPr/>
        <p:txBody>
          <a:bodyPr/>
          <a:lstStyle/>
          <a:p>
            <a:pPr>
              <a:defRPr/>
            </a:pPr>
            <a:fld id="{B3C67611-DBAF-194C-9A0B-85C09F86DCF2}" type="slidenum">
              <a:rPr lang="es-ES" smtClean="0"/>
              <a:pPr>
                <a:defRPr/>
              </a:pPr>
              <a:t>8</a:t>
            </a:fld>
            <a:endParaRPr lang="es-ES" dirty="0"/>
          </a:p>
        </p:txBody>
      </p:sp>
      <p:pic>
        <p:nvPicPr>
          <p:cNvPr id="5" name="Picture 4">
            <a:extLst>
              <a:ext uri="{FF2B5EF4-FFF2-40B4-BE49-F238E27FC236}">
                <a16:creationId xmlns:a16="http://schemas.microsoft.com/office/drawing/2014/main" id="{D8996C1F-341C-4C3E-BE3D-7E6E71308759}"/>
              </a:ext>
            </a:extLst>
          </p:cNvPr>
          <p:cNvPicPr>
            <a:picLocks noChangeAspect="1"/>
          </p:cNvPicPr>
          <p:nvPr/>
        </p:nvPicPr>
        <p:blipFill>
          <a:blip r:embed="rId3"/>
          <a:stretch>
            <a:fillRect/>
          </a:stretch>
        </p:blipFill>
        <p:spPr>
          <a:xfrm>
            <a:off x="3072902" y="1417638"/>
            <a:ext cx="6096528" cy="3429297"/>
          </a:xfrm>
          <a:prstGeom prst="rect">
            <a:avLst/>
          </a:prstGeom>
        </p:spPr>
      </p:pic>
    </p:spTree>
    <p:extLst>
      <p:ext uri="{BB962C8B-B14F-4D97-AF65-F5344CB8AC3E}">
        <p14:creationId xmlns:p14="http://schemas.microsoft.com/office/powerpoint/2010/main" val="2597806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
        <p:nvSpPr>
          <p:cNvPr id="3" name="2 Título"/>
          <p:cNvSpPr>
            <a:spLocks noGrp="1"/>
          </p:cNvSpPr>
          <p:nvPr>
            <p:ph type="ctrTitle"/>
          </p:nvPr>
        </p:nvSpPr>
        <p:spPr>
          <a:xfrm>
            <a:off x="755576" y="2636912"/>
            <a:ext cx="7772400" cy="1829761"/>
          </a:xfrm>
        </p:spPr>
        <p:txBody>
          <a:bodyPr>
            <a:normAutofit fontScale="90000"/>
          </a:bodyPr>
          <a:lstStyle/>
          <a:p>
            <a:pPr algn="l"/>
            <a:br>
              <a:rPr lang="es-CL" sz="6000" b="0" dirty="0">
                <a:solidFill>
                  <a:schemeClr val="tx1">
                    <a:lumMod val="75000"/>
                    <a:lumOff val="25000"/>
                  </a:schemeClr>
                </a:solidFill>
                <a:effectLst/>
                <a:latin typeface="Bookman Old Style" panose="02050604050505020204" pitchFamily="18" charset="0"/>
              </a:rPr>
            </a:br>
            <a:br>
              <a:rPr lang="es-ES" sz="6000" dirty="0">
                <a:latin typeface="Calibri" pitchFamily="34" charset="0"/>
              </a:rPr>
            </a:br>
            <a:endParaRPr lang="es-ES" sz="2200" b="0" dirty="0">
              <a:solidFill>
                <a:schemeClr val="tx1">
                  <a:lumMod val="50000"/>
                  <a:lumOff val="50000"/>
                </a:schemeClr>
              </a:solidFill>
              <a:effectLst/>
              <a:latin typeface="DIN-Regular" charset="0"/>
              <a:ea typeface="DIN-Regular" charset="0"/>
              <a:cs typeface="DIN-Regular" charset="0"/>
            </a:endParaRPr>
          </a:p>
        </p:txBody>
      </p:sp>
    </p:spTree>
    <p:extLst>
      <p:ext uri="{BB962C8B-B14F-4D97-AF65-F5344CB8AC3E}">
        <p14:creationId xmlns:p14="http://schemas.microsoft.com/office/powerpoint/2010/main" val="3892898725"/>
      </p:ext>
    </p:extLst>
  </p:cSld>
  <p:clrMapOvr>
    <a:masterClrMapping/>
  </p:clrMapOvr>
</p:sld>
</file>

<file path=ppt/theme/theme1.xml><?xml version="1.0" encoding="utf-8"?>
<a:theme xmlns:a="http://schemas.openxmlformats.org/drawingml/2006/main" name="POWERPOINT NUEVA PLANTILLA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NUEVA PLANTILLA 2014</Template>
  <TotalTime>7516</TotalTime>
  <Words>614</Words>
  <Application>Microsoft Office PowerPoint</Application>
  <PresentationFormat>On-screen Show (4:3)</PresentationFormat>
  <Paragraphs>70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Bookman Old Style</vt:lpstr>
      <vt:lpstr>Calibri</vt:lpstr>
      <vt:lpstr>DIN-Regular</vt:lpstr>
      <vt:lpstr>POWERPOINT NUEVA PLANTILLA 2014</vt:lpstr>
      <vt:lpstr> “Buen Gasto Público, en tiempos de crisis. Un desafío Ético.”  Dónde Colocar el Foco:  Algunas reflexiones  </vt:lpstr>
      <vt:lpstr>Necesidad de Reasignar </vt:lpstr>
      <vt:lpstr>Donde se está reasignando</vt:lpstr>
      <vt:lpstr>Cuatro Ejes</vt:lpstr>
      <vt:lpstr>1. Evaluación e Impacto del Gasto Social</vt:lpstr>
      <vt:lpstr>2. Gasto en Funcionamiento del Estado</vt:lpstr>
      <vt:lpstr>3. Inversión Pública</vt:lpstr>
      <vt:lpstr>4. Mejor Gestión</vt:lpstr>
      <vt:lpstr>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fklapp</dc:creator>
  <cp:lastModifiedBy>Bettina Horst</cp:lastModifiedBy>
  <cp:revision>808</cp:revision>
  <cp:lastPrinted>2020-05-04T20:40:48Z</cp:lastPrinted>
  <dcterms:created xsi:type="dcterms:W3CDTF">2015-07-27T16:23:10Z</dcterms:created>
  <dcterms:modified xsi:type="dcterms:W3CDTF">2020-05-19T21:23:54Z</dcterms:modified>
</cp:coreProperties>
</file>